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418E-C7C0-4A10-84A2-89F8470C153E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596F-791D-4514-8D07-928B1FF4F2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47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83C95-7C9F-BE86-3B64-228D56821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213A6D-0B6A-58A9-3E2D-B4061AB78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CCD4C-BAD8-6ABC-82D9-7AC37A3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4B9ED2-C20F-40B8-22E6-1900AD8E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0B993-2DD6-39EA-A7CB-F8618A64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63AAA-93EA-6355-E8B1-0792831F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62EB85-7C05-38D0-5B15-6DC6EB2A3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0C1A5-ED18-9BA4-1B6A-36D53F28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559D5E-1485-07E5-F52E-ACE7798F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FC5936-AAB5-64EE-A9DD-6E61C63E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2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2564AE-B66C-E226-D445-FED1D3C0B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CF1005-89FA-B139-43B2-44F764CCE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C7353-9C40-357E-CD8A-20C31C2A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43415-3281-0E52-D4F8-DBDFF502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FCB2D-56B3-75C6-E966-7FED0DD8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FDE2B-827D-034F-308C-B8D69661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4CCF38-16D8-3A22-F483-E58AEDA4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27609-377F-34D9-44E0-5B0A3D4A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F9BE8A-A632-9B36-D535-670C5DDD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8B7C9-7C3E-339D-4D32-70ABED9E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2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82151-CB7C-ABC1-C659-93C33E35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175C8A-C8D8-FBC5-1FEB-86C70150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7D16A-D913-23AE-EC55-33685766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B0A56-4C8B-3658-0185-00C90C40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2DBEE-6E3B-42D5-4F8B-BCC3AFA2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3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DD212-FB72-8224-8CF4-694A4EF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1DA5E-117A-9ACD-B7D2-B8FAD1C4E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26B5A-C569-2939-A738-774C0FAE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421A-DF39-BE54-2C26-D2C7A2B9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9DC5D6-4214-5E47-C8E8-BE063521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538851-8C9E-45AF-86E9-4E7B3EA4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2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C29EB-2B62-6B89-C7DA-B307F93B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932DC-FDED-04A8-7B6F-B5FCA76D3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6A406E-5FB8-53C2-DF2E-FCFB6A3E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F51022-34AF-BBE7-F4B0-9ACF63E81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5880D0-DE73-CB8E-DD41-DBC284C7F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277075-888E-58B1-82B7-A92D44A4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830F69-0BA7-FC40-3398-F6191FA6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23144D-78DB-4622-E6E7-0FF01D58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4566B-4D00-CAED-8B9E-A93E7FDC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5A8DB-CC49-45EF-0AC9-F83CF128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D46C05-E3F8-A634-55E1-54857639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97B218-F0BB-3EA9-7A41-1165DBC6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6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D43691-BD4F-464D-66CE-302382D4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8F288A-9885-9607-FC98-A3404AC5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08632-B7C2-A545-267D-06675E79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9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2A3A1-F876-D5FF-5CC4-6863C0B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B8F3C-4FCF-7E63-70E6-580283D9D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7E05B0-1032-8D9D-86E3-663AA454B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EAF64E-81C4-F040-D50F-9EADBE4D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91513E-D49C-1719-6B06-44F4BC45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82060-47E2-CCC0-7E27-8D16AAF5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0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26B66-0998-42D6-6D0D-0334EDDE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4F7969-643A-E93D-C094-6A548004E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B07A0A-C821-10F1-A7C1-F124FFBB8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6546E3-0823-A47C-B778-E7385F6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AB9CAA-F7FB-86B8-F1B6-CCCA4D6B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9A213D-0DCD-70A0-9078-B1A4B07B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2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3D7D62-E055-32DC-B2E1-710673EB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0A9E2-CCC2-AFCB-408C-C54D4C9A4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E635D-30E5-64AE-FB04-460262D25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AD0163-3E71-A31C-C1F9-6BD292A5C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D888B-9501-EF68-4CF9-1665539A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8ACB2-D059-2E35-19D2-6CFF3AD67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s New Roman"/>
              </a:rPr>
              <a:t>Complex Wavelet Transform based Denoising</a:t>
            </a:r>
            <a:endParaRPr lang="zh-CN" altLang="en-US" dirty="0">
              <a:latin typeface="Times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05593E-7310-777F-5C37-3A4500438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19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9FB55-79FC-D0E8-EBE1-A5C968B9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321A44-87D4-78CA-0548-A0F2CAD27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686"/>
            <a:ext cx="6174597" cy="306800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9F7703-BC69-1578-B4DA-7BC88FCB0565}"/>
              </a:ext>
            </a:extLst>
          </p:cNvPr>
          <p:cNvSpPr txBox="1"/>
          <p:nvPr/>
        </p:nvSpPr>
        <p:spPr>
          <a:xfrm>
            <a:off x="1646029" y="2946015"/>
            <a:ext cx="28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 512x512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8FED43-0719-81C4-67D0-0D25770D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689"/>
            <a:ext cx="6174599" cy="30680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BE9463-C614-534A-0565-B8BDF3EF5875}"/>
              </a:ext>
            </a:extLst>
          </p:cNvPr>
          <p:cNvSpPr txBox="1"/>
          <p:nvPr/>
        </p:nvSpPr>
        <p:spPr>
          <a:xfrm>
            <a:off x="1045029" y="6054983"/>
            <a:ext cx="395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Critically sampled DWT finest level HH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subband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256x256 (db4)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2300B-4059-AF3E-FD89-EE4F5058D44A}"/>
                  </a:ext>
                </a:extLst>
              </p:cNvPr>
              <p:cNvSpPr txBox="1"/>
              <p:nvPr/>
            </p:nvSpPr>
            <p:spPr>
              <a:xfrm>
                <a:off x="6708975" y="2946015"/>
                <a:ext cx="4110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finest level HH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subband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256x256 (mag.)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82300B-4059-AF3E-FD89-EE4F5058D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975" y="2946015"/>
                <a:ext cx="4110446" cy="646331"/>
              </a:xfrm>
              <a:prstGeom prst="rect">
                <a:avLst/>
              </a:prstGeom>
              <a:blipFill>
                <a:blip r:embed="rId4"/>
                <a:stretch>
                  <a:fillRect l="-1335" t="-4717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27EEF8F-7E8A-1369-20E0-43A4F782D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7" y="156686"/>
            <a:ext cx="6174597" cy="3068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04ED5A-C904-CC12-3029-08E808BEFF57}"/>
                  </a:ext>
                </a:extLst>
              </p:cNvPr>
              <p:cNvSpPr txBox="1"/>
              <p:nvPr/>
            </p:nvSpPr>
            <p:spPr>
              <a:xfrm>
                <a:off x="6294120" y="4112284"/>
                <a:ext cx="50596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Better representation for oriented singularities -&gt; can expect better denoising performance if we use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based method instead.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04ED5A-C904-CC12-3029-08E808BEF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0" y="4112284"/>
                <a:ext cx="5059680" cy="923330"/>
              </a:xfrm>
              <a:prstGeom prst="rect">
                <a:avLst/>
              </a:prstGeom>
              <a:blipFill>
                <a:blip r:embed="rId6"/>
                <a:stretch>
                  <a:fillRect l="-1084" t="-3974" r="-156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5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6D69F-619D-7B57-C5FC-671E6170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1CB21-6A01-640A-FD96-ED3B9E33D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Bivariate Shrink to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based methods.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Two ways: only shrink magnitude of coefficients and shrink real and imaginary parts separately.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Metrics: PSNR and SSIM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𝑃𝑆𝑁𝑅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i="1" dirty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i="1" dirty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dirty="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𝑆𝑆𝐼𝑀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(closer to 1 means better quality)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1CB21-6A01-640A-FD96-ED3B9E33D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1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DF1B4-9551-6F9A-8F17-265C0177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BE84D0-3F62-01D2-E0CA-31933743BBBE}"/>
              </a:ext>
            </a:extLst>
          </p:cNvPr>
          <p:cNvSpPr txBox="1"/>
          <p:nvPr/>
        </p:nvSpPr>
        <p:spPr>
          <a:xfrm>
            <a:off x="1222311" y="223681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92FE65-8622-8EE1-9BF9-18567B6B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0" y="262185"/>
            <a:ext cx="3840861" cy="20273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EA18309-351A-2263-9CA0-A85C1ACA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69" y="262116"/>
            <a:ext cx="3840861" cy="202730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3298326-B161-3CF8-729E-B0315BD8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946" y="262115"/>
            <a:ext cx="3840861" cy="20273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7C6B179-F2F9-9BC1-F112-3717E828B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93" y="3125133"/>
            <a:ext cx="3840861" cy="202730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A8A9DEB-86CB-9B6A-D3A1-BD8C4CC60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569" y="3117650"/>
            <a:ext cx="3840861" cy="202730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9492D47-B2B8-C5F5-85AE-E6FAA5021C3E}"/>
              </a:ext>
            </a:extLst>
          </p:cNvPr>
          <p:cNvSpPr txBox="1"/>
          <p:nvPr/>
        </p:nvSpPr>
        <p:spPr>
          <a:xfrm>
            <a:off x="5514393" y="2236810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782D4F-7B2D-E46E-6A6B-B4BC4F97412A}"/>
              </a:ext>
            </a:extLst>
          </p:cNvPr>
          <p:cNvSpPr txBox="1"/>
          <p:nvPr/>
        </p:nvSpPr>
        <p:spPr>
          <a:xfrm>
            <a:off x="9669848" y="2240226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SureShrink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75C8981-5CAE-31CC-94DC-74108758D266}"/>
              </a:ext>
            </a:extLst>
          </p:cNvPr>
          <p:cNvSpPr txBox="1"/>
          <p:nvPr/>
        </p:nvSpPr>
        <p:spPr>
          <a:xfrm>
            <a:off x="1319513" y="5154175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NeighShrink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300DCED-9327-DBE5-E839-5D54A51BCF5E}"/>
                  </a:ext>
                </a:extLst>
              </p:cNvPr>
              <p:cNvSpPr txBox="1"/>
              <p:nvPr/>
            </p:nvSpPr>
            <p:spPr>
              <a:xfrm>
                <a:off x="5208066" y="5163873"/>
                <a:ext cx="211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(mag. only)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300DCED-9327-DBE5-E839-5D54A51BC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66" y="5163873"/>
                <a:ext cx="2114723" cy="646331"/>
              </a:xfrm>
              <a:prstGeom prst="rect">
                <a:avLst/>
              </a:prstGeom>
              <a:blipFill>
                <a:blip r:embed="rId7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43143B29-C7A8-CB24-3653-9DFB93DAF7B6}"/>
              </a:ext>
            </a:extLst>
          </p:cNvPr>
          <p:cNvSpPr txBox="1"/>
          <p:nvPr/>
        </p:nvSpPr>
        <p:spPr>
          <a:xfrm>
            <a:off x="4320133" y="789719"/>
            <a:ext cx="1775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PSNR: 22.12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 0.34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std: 20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C86EB1A-8C1A-6086-A705-574DD232BC9B}"/>
              </a:ext>
            </a:extLst>
          </p:cNvPr>
          <p:cNvSpPr txBox="1"/>
          <p:nvPr/>
        </p:nvSpPr>
        <p:spPr>
          <a:xfrm>
            <a:off x="8331510" y="853196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PSNR: 30.08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 0.80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FA093B-1EFA-F4DB-6252-E3347DB09F29}"/>
              </a:ext>
            </a:extLst>
          </p:cNvPr>
          <p:cNvSpPr txBox="1"/>
          <p:nvPr/>
        </p:nvSpPr>
        <p:spPr>
          <a:xfrm>
            <a:off x="308757" y="3702144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PSNR: 30.83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 0.81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F814C0-B580-5591-B4BE-11C272C5EF22}"/>
              </a:ext>
            </a:extLst>
          </p:cNvPr>
          <p:cNvSpPr txBox="1"/>
          <p:nvPr/>
        </p:nvSpPr>
        <p:spPr>
          <a:xfrm>
            <a:off x="4334208" y="3702143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PSNR: 32.27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 0.86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26AF0E0-100D-E5F9-ED29-2FD47B91F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946" y="3125133"/>
            <a:ext cx="3840861" cy="202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967B910-969E-87BD-A7C5-2C5ADBF988CC}"/>
                  </a:ext>
                </a:extLst>
              </p:cNvPr>
              <p:cNvSpPr txBox="1"/>
              <p:nvPr/>
            </p:nvSpPr>
            <p:spPr>
              <a:xfrm>
                <a:off x="9239077" y="5144951"/>
                <a:ext cx="211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(mag. and phase)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967B910-969E-87BD-A7C5-2C5ADBF9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77" y="5144951"/>
                <a:ext cx="2114723" cy="646331"/>
              </a:xfrm>
              <a:prstGeom prst="rect">
                <a:avLst/>
              </a:prstGeom>
              <a:blipFill>
                <a:blip r:embed="rId9"/>
                <a:stretch>
                  <a:fillRect l="-2594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F71E9CEB-3808-775F-0759-4C03E52D67C5}"/>
              </a:ext>
            </a:extLst>
          </p:cNvPr>
          <p:cNvSpPr txBox="1"/>
          <p:nvPr/>
        </p:nvSpPr>
        <p:spPr>
          <a:xfrm>
            <a:off x="8331510" y="3662903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PSNR: 31.90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SSIM: 0.84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D5C33E-E677-78C1-EE9E-5F7227F6D4EF}"/>
              </a:ext>
            </a:extLst>
          </p:cNvPr>
          <p:cNvSpPr txBox="1"/>
          <p:nvPr/>
        </p:nvSpPr>
        <p:spPr>
          <a:xfrm>
            <a:off x="729835" y="5810204"/>
            <a:ext cx="27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03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97539-0F27-47D7-E3D8-1720BD4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D8AAF-7F32-1703-1807-707F049A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4ED4CA-999B-AFF8-1FF7-4DE2F71D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6" y="240565"/>
            <a:ext cx="3840861" cy="2027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BE2A27-ADB4-36D2-6156-C4A9033AD476}"/>
              </a:ext>
            </a:extLst>
          </p:cNvPr>
          <p:cNvSpPr txBox="1"/>
          <p:nvPr/>
        </p:nvSpPr>
        <p:spPr>
          <a:xfrm>
            <a:off x="1021317" y="2218137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C76EB3-E528-5478-AFEE-A9692A92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69" y="240564"/>
            <a:ext cx="3840861" cy="20273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AE04F8-4108-7DF9-5CFE-A18E8FE99D65}"/>
              </a:ext>
            </a:extLst>
          </p:cNvPr>
          <p:cNvSpPr txBox="1"/>
          <p:nvPr/>
        </p:nvSpPr>
        <p:spPr>
          <a:xfrm>
            <a:off x="5330889" y="2207759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D1211C-EE3B-0606-8107-261DF73B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223" y="240564"/>
            <a:ext cx="3840861" cy="2027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6ADE26-09DC-449B-0229-36D9BF2F256E}"/>
              </a:ext>
            </a:extLst>
          </p:cNvPr>
          <p:cNvSpPr txBox="1"/>
          <p:nvPr/>
        </p:nvSpPr>
        <p:spPr>
          <a:xfrm>
            <a:off x="9612513" y="2192707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SureShrink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181D47-FE12-FAFE-81C2-8DE0B99C5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16" y="2818395"/>
            <a:ext cx="3840861" cy="20273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48987AC-5A6F-C896-9390-DADC82291DBC}"/>
              </a:ext>
            </a:extLst>
          </p:cNvPr>
          <p:cNvSpPr txBox="1"/>
          <p:nvPr/>
        </p:nvSpPr>
        <p:spPr>
          <a:xfrm>
            <a:off x="1301235" y="4891956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NeighShrink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5ACAF37-C4F4-585B-67D9-753625F4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569" y="2818395"/>
            <a:ext cx="3840861" cy="202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0D814F6-AC85-B874-FC65-2A350C3FA55B}"/>
                  </a:ext>
                </a:extLst>
              </p:cNvPr>
              <p:cNvSpPr txBox="1"/>
              <p:nvPr/>
            </p:nvSpPr>
            <p:spPr>
              <a:xfrm>
                <a:off x="5075865" y="4845696"/>
                <a:ext cx="211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(mag. only)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0D814F6-AC85-B874-FC65-2A350C3F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865" y="4845696"/>
                <a:ext cx="2114723" cy="646331"/>
              </a:xfrm>
              <a:prstGeom prst="rect">
                <a:avLst/>
              </a:prstGeom>
              <a:blipFill>
                <a:blip r:embed="rId7"/>
                <a:stretch>
                  <a:fillRect l="-2594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2BB23E22-A60C-C93B-AA34-CAC6517B7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5222" y="2818394"/>
            <a:ext cx="3840861" cy="202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5550028-A9D0-1187-EFDF-5FAF55EBB848}"/>
                  </a:ext>
                </a:extLst>
              </p:cNvPr>
              <p:cNvSpPr txBox="1"/>
              <p:nvPr/>
            </p:nvSpPr>
            <p:spPr>
              <a:xfrm>
                <a:off x="9225888" y="4845695"/>
                <a:ext cx="2114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(mag. and phase)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5550028-A9D0-1187-EFDF-5FAF55EBB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888" y="4845695"/>
                <a:ext cx="2114723" cy="646331"/>
              </a:xfrm>
              <a:prstGeom prst="rect">
                <a:avLst/>
              </a:prstGeom>
              <a:blipFill>
                <a:blip r:embed="rId9"/>
                <a:stretch>
                  <a:fillRect l="-2305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3E5A33C-23B0-3653-1AD2-47248B17B26D}"/>
              </a:ext>
            </a:extLst>
          </p:cNvPr>
          <p:cNvSpPr txBox="1"/>
          <p:nvPr/>
        </p:nvSpPr>
        <p:spPr>
          <a:xfrm>
            <a:off x="4294296" y="1286110"/>
            <a:ext cx="1775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PSNR: 22.12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SSIM: 0.35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std: 20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207057-966D-C03C-2AB2-26BCD4C1E36B}"/>
              </a:ext>
            </a:extLst>
          </p:cNvPr>
          <p:cNvSpPr txBox="1"/>
          <p:nvPr/>
        </p:nvSpPr>
        <p:spPr>
          <a:xfrm>
            <a:off x="8337955" y="1517644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PSNR: 29.84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SSIM: 0.75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4D1473-7066-7006-6FDB-75216CE992E1}"/>
              </a:ext>
            </a:extLst>
          </p:cNvPr>
          <p:cNvSpPr txBox="1"/>
          <p:nvPr/>
        </p:nvSpPr>
        <p:spPr>
          <a:xfrm>
            <a:off x="290481" y="4082504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PSNR: 30.36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SSIM: 0.76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4F1EDD-7AD7-3B57-ABDB-ED0DBBBE5F1C}"/>
              </a:ext>
            </a:extLst>
          </p:cNvPr>
          <p:cNvSpPr txBox="1"/>
          <p:nvPr/>
        </p:nvSpPr>
        <p:spPr>
          <a:xfrm>
            <a:off x="4349975" y="4072454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PSNR: 31.39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SSIM: 0.79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5D528B-4BFA-AA8D-F346-6192241B87C6}"/>
              </a:ext>
            </a:extLst>
          </p:cNvPr>
          <p:cNvSpPr txBox="1"/>
          <p:nvPr/>
        </p:nvSpPr>
        <p:spPr>
          <a:xfrm>
            <a:off x="8349786" y="4071397"/>
            <a:ext cx="17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PSNR: 31.15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SSIM: 0.78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D1CEF1-5A96-88D5-F748-41906DF6DAE1}"/>
              </a:ext>
            </a:extLst>
          </p:cNvPr>
          <p:cNvSpPr txBox="1"/>
          <p:nvPr/>
        </p:nvSpPr>
        <p:spPr>
          <a:xfrm>
            <a:off x="586048" y="5492026"/>
            <a:ext cx="27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6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E223E-158C-2AE3-8763-F0960058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8BB1D1-0B32-A361-05FD-968B1FA6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85" y="223736"/>
            <a:ext cx="5937115" cy="3394492"/>
          </a:xfrm>
          <a:prstGeom prst="rect">
            <a:avLst/>
          </a:prstGeom>
        </p:spPr>
      </p:pic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E4C93A6E-0766-AE22-708A-3896BCACF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548" y="223736"/>
            <a:ext cx="6008451" cy="339449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840E7790-09BB-4407-BCCD-2687FB3F0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824" y="3793540"/>
                <a:ext cx="11311647" cy="2356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PSNR/SSIM improvement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noisy image at different noise levels (Lena).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all noise levels, only shrinking mag. gives better result than modifying both mag. and phase.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high noise level (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&gt;30),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NeighShrink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performs worse than Sure.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840E7790-09BB-4407-BCCD-2687FB3F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4" y="3793540"/>
                <a:ext cx="11311647" cy="2356706"/>
              </a:xfrm>
              <a:prstGeom prst="rect">
                <a:avLst/>
              </a:prstGeom>
              <a:blipFill>
                <a:blip r:embed="rId4"/>
                <a:stretch>
                  <a:fillRect l="-970" t="-4393" b="-3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03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C298F7A-1968-C21A-6B74-07C982C1EE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in BM3D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C298F7A-1968-C21A-6B74-07C982C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888B5-8AE7-64EA-C58E-62FC7FE69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Matching 3-D filtering: one of the most effective denoising method.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2F832-B75E-FEC0-C5E2-5A6C62ED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122" y="5910308"/>
            <a:ext cx="11967755" cy="1017361"/>
          </a:xfrm>
        </p:spPr>
        <p:txBody>
          <a:bodyPr/>
          <a:lstStyle/>
          <a:p>
            <a:pPr algn="just"/>
            <a:r>
              <a:rPr lang="en-US" altLang="zh-CN" dirty="0"/>
              <a:t>1 K. </a:t>
            </a:r>
            <a:r>
              <a:rPr lang="en-US" altLang="zh-CN" dirty="0" err="1"/>
              <a:t>Dabov</a:t>
            </a:r>
            <a:r>
              <a:rPr lang="en-US" altLang="zh-CN" dirty="0"/>
              <a:t>, A. </a:t>
            </a:r>
            <a:r>
              <a:rPr lang="en-US" altLang="zh-CN" dirty="0" err="1"/>
              <a:t>Foi</a:t>
            </a:r>
            <a:r>
              <a:rPr lang="en-US" altLang="zh-CN" dirty="0"/>
              <a:t>, V. </a:t>
            </a:r>
            <a:r>
              <a:rPr lang="en-US" altLang="zh-CN" dirty="0" err="1"/>
              <a:t>Katkovnik</a:t>
            </a:r>
            <a:r>
              <a:rPr lang="en-US" altLang="zh-CN" dirty="0"/>
              <a:t> and K. </a:t>
            </a:r>
            <a:r>
              <a:rPr lang="en-US" altLang="zh-CN" dirty="0" err="1"/>
              <a:t>Egiazarian</a:t>
            </a:r>
            <a:r>
              <a:rPr lang="en-US" altLang="zh-CN" dirty="0"/>
              <a:t>, "Image Denoising by Sparse 3-D Transform-Domain Collaborative Filtering," in IEEE Transactions on Image Processing, vol. 16, no. 8, pp. 2080-2095, Aug. 2007, </a:t>
            </a:r>
            <a:r>
              <a:rPr lang="en-US" altLang="zh-CN" dirty="0" err="1"/>
              <a:t>doi</a:t>
            </a:r>
            <a:r>
              <a:rPr lang="en-US" altLang="zh-CN" dirty="0"/>
              <a:t>: 10.1109/TIP.2007.901238.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9F1FC3-ADEB-51AC-AD61-97A8FF44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35959"/>
            <a:ext cx="12192000" cy="26903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4B9731-4BDC-1A74-F003-C0676B18E863}"/>
              </a:ext>
            </a:extLst>
          </p:cNvPr>
          <p:cNvSpPr txBox="1"/>
          <p:nvPr/>
        </p:nvSpPr>
        <p:spPr>
          <a:xfrm>
            <a:off x="4084320" y="54262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BM3D algorithm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8C5973F-A124-5A7D-C0D7-51E2BD659C73}"/>
              </a:ext>
            </a:extLst>
          </p:cNvPr>
          <p:cNvSpPr/>
          <p:nvPr/>
        </p:nvSpPr>
        <p:spPr>
          <a:xfrm>
            <a:off x="2237108" y="3764397"/>
            <a:ext cx="2340000" cy="144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3A29EB9-823A-AF20-8BDE-3698D1805299}"/>
              </a:ext>
            </a:extLst>
          </p:cNvPr>
          <p:cNvSpPr/>
          <p:nvPr/>
        </p:nvSpPr>
        <p:spPr>
          <a:xfrm>
            <a:off x="7414354" y="3744290"/>
            <a:ext cx="2340000" cy="144000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71224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28ECF41-D424-81E9-88DB-16965BC65A09}"/>
              </a:ext>
            </a:extLst>
          </p:cNvPr>
          <p:cNvCxnSpPr>
            <a:stCxn id="12" idx="4"/>
          </p:cNvCxnSpPr>
          <p:nvPr/>
        </p:nvCxnSpPr>
        <p:spPr>
          <a:xfrm flipH="1">
            <a:off x="2437646" y="5204397"/>
            <a:ext cx="969462" cy="494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5D70F7-6098-A689-4C02-7475B15B1341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437646" y="5184290"/>
            <a:ext cx="6146708" cy="514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FCA42C0-82C0-D6CF-D3BD-EEA27562667B}"/>
              </a:ext>
            </a:extLst>
          </p:cNvPr>
          <p:cNvSpPr txBox="1"/>
          <p:nvPr/>
        </p:nvSpPr>
        <p:spPr>
          <a:xfrm>
            <a:off x="1219441" y="5719076"/>
            <a:ext cx="26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86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193B4F-E165-F66E-2054-AC20C610BB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2882"/>
                <a:ext cx="10515600" cy="5071564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BM3D: 3-D transform = 2-D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1.5 DWT for each stacked block, and 1-D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DWT along the third dimension.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3-D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WT on the stacked 3-D array, then thresholding the magnitude of the coefficients.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193B4F-E165-F66E-2054-AC20C610B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2882"/>
                <a:ext cx="10515600" cy="5071564"/>
              </a:xfrm>
              <a:blipFill>
                <a:blip r:embed="rId2"/>
                <a:stretch>
                  <a:fillRect l="-1043" t="-2043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CC0762-B083-EBAB-D3CF-F5D2A414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4" y="2481943"/>
            <a:ext cx="5734957" cy="30778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D705D5-C13E-891B-884C-74754A46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71" y="2437813"/>
            <a:ext cx="5623560" cy="31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9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F5B5B-273B-5468-1EEF-F83AF526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08150-BC02-AAE8-072E-7EBEF8003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49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no difference in terms of PSNR and SSIM.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reason: collaborative filtering mainly depends on the similarity among grouped blocks along the third dimension.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long as the transform along the third dimension can capture this similarity (DC basis element), there’s no big difference.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17DCC9-C48D-A1D6-6F30-103B81D04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972495"/>
              </p:ext>
            </p:extLst>
          </p:nvPr>
        </p:nvGraphicFramePr>
        <p:xfrm>
          <a:off x="1194603" y="4088508"/>
          <a:ext cx="8276656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60490">
                  <a:extLst>
                    <a:ext uri="{9D8B030D-6E8A-4147-A177-3AD203B41FA5}">
                      <a16:colId xmlns:a16="http://schemas.microsoft.com/office/drawing/2014/main" val="2735051939"/>
                    </a:ext>
                  </a:extLst>
                </a:gridCol>
                <a:gridCol w="3916166">
                  <a:extLst>
                    <a:ext uri="{9D8B030D-6E8A-4147-A177-3AD203B41FA5}">
                      <a16:colId xmlns:a16="http://schemas.microsoft.com/office/drawing/2014/main" val="309045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1-D Transform along the third dimension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8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45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81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7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26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Bior1.3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4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Bior1.5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0816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ECBF1B-2954-165C-C873-79D2DB0A641F}"/>
                  </a:ext>
                </a:extLst>
              </p:cNvPr>
              <p:cNvSpPr txBox="1"/>
              <p:nvPr/>
            </p:nvSpPr>
            <p:spPr>
              <a:xfrm>
                <a:off x="9560961" y="5060742"/>
                <a:ext cx="27341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 “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image with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ECBF1B-2954-165C-C873-79D2DB0A6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961" y="5060742"/>
                <a:ext cx="2734109" cy="646331"/>
              </a:xfrm>
              <a:prstGeom prst="rect">
                <a:avLst/>
              </a:prstGeom>
              <a:blipFill>
                <a:blip r:embed="rId2"/>
                <a:stretch>
                  <a:fillRect l="-178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3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0548E-D54F-05E6-1C6F-BEBF1623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35C91-C294-9027-ECDD-53AA7E17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and compared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SureShrink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NeighShrink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bivariate shrink and BM3D.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NeighShrink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bivariate shrink to complex wavelet transform.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complex wavelet transform to BM3D.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wavelet transform is suitable for analyzing oriented singularities in 2-D images.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41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1C810-AB69-B1BE-5B45-1ED3D3D7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s New Roman"/>
              </a:rPr>
              <a:t>Noise model:</a:t>
            </a:r>
            <a:endParaRPr lang="zh-CN" altLang="en-US" dirty="0">
              <a:latin typeface="Times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D39553-74CE-1AA8-4AD0-BEB6699CD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s New Roman"/>
                  </a:rPr>
                  <a:t>Additive White Gaussian noise: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s New Roman"/>
                  </a:rPr>
                  <a:t>is the index of the pixel.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are independent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Timess New Roman"/>
                  </a:rPr>
                  <a:t> (white)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is sometimes treated as a random variable with some priors (e.g., all Bayesian methods) and sometimes as an unknown constant (e.g., </a:t>
                </a:r>
                <a:r>
                  <a:rPr lang="en-US" altLang="zh-CN" dirty="0" err="1">
                    <a:latin typeface="Timess New Roman"/>
                  </a:rPr>
                  <a:t>SureShrink</a:t>
                </a:r>
                <a:r>
                  <a:rPr lang="en-US" altLang="zh-CN" dirty="0">
                    <a:latin typeface="Timess New Roman"/>
                  </a:rPr>
                  <a:t>).</a:t>
                </a:r>
              </a:p>
              <a:p>
                <a:r>
                  <a:rPr lang="en-US" altLang="zh-CN" dirty="0">
                    <a:latin typeface="Timess New Roman"/>
                  </a:rPr>
                  <a:t>Typical during image acquisition. </a:t>
                </a:r>
                <a:endParaRPr lang="zh-CN" altLang="en-US" dirty="0">
                  <a:latin typeface="Timess New Roma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D39553-74CE-1AA8-4AD0-BEB6699CD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5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08020-00AB-722D-C284-B2757D16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s New Roman"/>
              </a:rPr>
              <a:t>Typical wavelet denoising procedure</a:t>
            </a:r>
            <a:endParaRPr lang="zh-CN" altLang="en-US" dirty="0">
              <a:latin typeface="Times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22E277-9067-8698-9FCC-FB50D6861C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s New Roman"/>
                  </a:rPr>
                  <a:t>(for simplicity, consider 1-D signals for now)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>
                    <a:latin typeface="Timess New Roman"/>
                  </a:rPr>
                  <a:t>Performing DWT: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dirty="0">
                  <a:latin typeface="Timess New Roman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s New Roman"/>
                  </a:rPr>
                  <a:t>	one nice thing: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are still </a:t>
                </a:r>
                <a:r>
                  <a:rPr lang="en-US" altLang="zh-CN" dirty="0" err="1">
                    <a:latin typeface="Timess New Roman"/>
                  </a:rPr>
                  <a:t>iid</a:t>
                </a:r>
                <a:r>
                  <a:rPr lang="en-US" altLang="zh-CN" dirty="0">
                    <a:latin typeface="Timess New Roman"/>
                  </a:rPr>
                  <a:t> Gaussian.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altLang="zh-CN" dirty="0">
                    <a:latin typeface="Timess New Roman"/>
                  </a:rPr>
                  <a:t>Processing the coefficients: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(shrinkage)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altLang="zh-CN" dirty="0">
                    <a:latin typeface="Timess New Roman"/>
                  </a:rPr>
                  <a:t>Inverse DWT: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𝒲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zh-CN" b="1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(if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altLang="zh-CN" dirty="0">
                    <a:latin typeface="Timess New Roman"/>
                  </a:rPr>
                  <a:t> is orthogonal)</a:t>
                </a:r>
                <a:endParaRPr lang="en-US" altLang="zh-CN" b="1" dirty="0">
                  <a:latin typeface="Timess New Roman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altLang="zh-CN" dirty="0">
                  <a:latin typeface="Timess New Roman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s New Roma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22E277-9067-8698-9FCC-FB50D6861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2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80C48-130A-DA8B-36C8-BE719C54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286713-2168-6D84-7721-05282679B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s New Roman"/>
                  </a:rPr>
                  <a:t>Most wavelet denoising methods focus on step 2: developing a shrinkage function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s New Roman"/>
                  </a:rPr>
                  <a:t> </a:t>
                </a:r>
                <a:r>
                  <a:rPr lang="en-US" altLang="zh-CN" dirty="0">
                    <a:latin typeface="Timess New Roman"/>
                  </a:rPr>
                  <a:t>that minimizes a certain risk under some statistical models of wavelet coefficients.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s New Roman"/>
                  </a:rPr>
                  <a:t> SureShrink</a:t>
                </a:r>
                <a:r>
                  <a:rPr lang="en-US" altLang="zh-CN" baseline="30000" dirty="0">
                    <a:latin typeface="Timess New Roman"/>
                  </a:rPr>
                  <a:t>1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s New Roman"/>
                  </a:rPr>
                  <a:t> NeighShrink</a:t>
                </a:r>
                <a:r>
                  <a:rPr lang="en-US" altLang="zh-CN" baseline="30000" dirty="0">
                    <a:latin typeface="Timess New Roman"/>
                  </a:rPr>
                  <a:t>2,3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Timess New Roman"/>
                  </a:rPr>
                  <a:t> BivariateShrink</a:t>
                </a:r>
                <a:r>
                  <a:rPr lang="en-US" altLang="zh-CN" baseline="30000" dirty="0">
                    <a:latin typeface="Timess New Roman"/>
                  </a:rPr>
                  <a:t>4</a:t>
                </a:r>
                <a:endParaRPr lang="zh-CN" altLang="en-US" baseline="30000" dirty="0">
                  <a:latin typeface="Timess New Roma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286713-2168-6D84-7721-05282679B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14A741-C335-EA58-855A-93C0D6D6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522" y="5320937"/>
            <a:ext cx="11662956" cy="1171938"/>
          </a:xfrm>
        </p:spPr>
        <p:txBody>
          <a:bodyPr/>
          <a:lstStyle/>
          <a:p>
            <a:pPr marL="228600" indent="-228600" algn="just">
              <a:buAutoNum type="arabicPeriod"/>
            </a:pPr>
            <a:r>
              <a:rPr lang="en-US" altLang="zh-CN" dirty="0"/>
              <a:t>D. L. Donoho and I. M. Johnstone. “</a:t>
            </a:r>
            <a:r>
              <a:rPr lang="en-US" altLang="zh-CN" dirty="0" err="1"/>
              <a:t>Adaptating</a:t>
            </a:r>
            <a:r>
              <a:rPr lang="en-US" altLang="zh-CN" dirty="0"/>
              <a:t> to unknown smoothness via wavelet shrinkage,“ Journal of the American Statistical Association, 90(432):1200–1224, 1995.</a:t>
            </a:r>
          </a:p>
          <a:p>
            <a:pPr marL="228600" indent="-228600" algn="just">
              <a:buAutoNum type="arabicPeriod"/>
            </a:pPr>
            <a:r>
              <a:rPr lang="en-US" altLang="zh-CN" dirty="0"/>
              <a:t>S. G. Chang, Bin Yu and M. </a:t>
            </a:r>
            <a:r>
              <a:rPr lang="en-US" altLang="zh-CN" dirty="0" err="1"/>
              <a:t>Vetterli</a:t>
            </a:r>
            <a:r>
              <a:rPr lang="en-US" altLang="zh-CN" dirty="0"/>
              <a:t>, "Adaptive wavelet thresholding for image denoising and compression," in IEEE Transactions on Image Processing, vol. 9, no. 9, pp. 1532-1546, Sept. 2000, </a:t>
            </a:r>
            <a:r>
              <a:rPr lang="en-US" altLang="zh-CN" dirty="0" err="1"/>
              <a:t>doi</a:t>
            </a:r>
            <a:r>
              <a:rPr lang="en-US" altLang="zh-CN" dirty="0"/>
              <a:t>: 10.1109/83.862633.</a:t>
            </a:r>
          </a:p>
          <a:p>
            <a:pPr marL="228600" indent="-228600" algn="just">
              <a:buAutoNum type="arabicPeriod"/>
            </a:pPr>
            <a:r>
              <a:rPr lang="en-US" altLang="zh-CN" dirty="0"/>
              <a:t>Cai, T. Tony and Bernard Walter Silverman. “Incorporating Information on Neighboring Coefficients Into Wavelet Estimation.” </a:t>
            </a:r>
            <a:r>
              <a:rPr lang="en-US" altLang="zh-CN" dirty="0" err="1"/>
              <a:t>Sankhya</a:t>
            </a:r>
            <a:r>
              <a:rPr lang="en-US" altLang="zh-CN" dirty="0"/>
              <a:t> 63 (2001): 127.</a:t>
            </a:r>
          </a:p>
          <a:p>
            <a:pPr marL="228600" indent="-228600" algn="just">
              <a:buAutoNum type="arabicPeriod"/>
            </a:pPr>
            <a:r>
              <a:rPr lang="en-US" altLang="zh-CN" dirty="0"/>
              <a:t>L. </a:t>
            </a:r>
            <a:r>
              <a:rPr lang="en-US" altLang="zh-CN" dirty="0" err="1"/>
              <a:t>Sendur</a:t>
            </a:r>
            <a:r>
              <a:rPr lang="en-US" altLang="zh-CN" dirty="0"/>
              <a:t> and I. W. </a:t>
            </a:r>
            <a:r>
              <a:rPr lang="en-US" altLang="zh-CN" dirty="0" err="1"/>
              <a:t>Selesnick</a:t>
            </a:r>
            <a:r>
              <a:rPr lang="en-US" altLang="zh-CN" dirty="0"/>
              <a:t>, "Bivariate shrinkage functions for wavelet-based denoising exploiting </a:t>
            </a:r>
            <a:r>
              <a:rPr lang="en-US" altLang="zh-CN" dirty="0" err="1"/>
              <a:t>interscale</a:t>
            </a:r>
            <a:r>
              <a:rPr lang="en-US" altLang="zh-CN" dirty="0"/>
              <a:t> dependency," in IEEE Transactions on Signal Processing, vol. 50, no. 11, pp. 2744-2756, Nov. 2002, </a:t>
            </a:r>
            <a:r>
              <a:rPr lang="en-US" altLang="zh-CN" dirty="0" err="1"/>
              <a:t>doi</a:t>
            </a:r>
            <a:r>
              <a:rPr lang="en-US" altLang="zh-CN" dirty="0"/>
              <a:t>: 10.1109/TSP.2002.804091.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04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4A375-41B0-7AFC-9119-1B75D938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s New Roman"/>
              </a:rPr>
              <a:t>SureShrink</a:t>
            </a:r>
            <a:endParaRPr lang="zh-CN" altLang="en-US" dirty="0">
              <a:latin typeface="Times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68F7B4-F834-16FE-440E-A17F6ACAE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s New Roman"/>
                  </a:rPr>
                  <a:t>Uses different threshold values for each decomposition level (adaptive)</a:t>
                </a:r>
              </a:p>
              <a:p>
                <a:r>
                  <a:rPr lang="en-US" altLang="zh-CN" dirty="0">
                    <a:latin typeface="Timess New Roman"/>
                  </a:rPr>
                  <a:t>Treats the signal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dirty="0">
                    <a:latin typeface="Timess New Roman"/>
                  </a:rPr>
                  <a:t> as unknown constant, and select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Timess New Roman"/>
                  </a:rPr>
                  <a:t> as the minimizer of Stein’s unbiased risk estimation (SURE) for each level.</a:t>
                </a:r>
              </a:p>
              <a:p>
                <a:r>
                  <a:rPr lang="en-US" altLang="zh-CN" dirty="0">
                    <a:latin typeface="Timess New Roman"/>
                  </a:rPr>
                  <a:t>Used as the baseline for other denoising methods.</a:t>
                </a:r>
              </a:p>
              <a:p>
                <a:endParaRPr lang="zh-CN" altLang="en-US" dirty="0">
                  <a:latin typeface="Timess New Roma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68F7B4-F834-16FE-440E-A17F6ACAE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93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C1DA9-3788-E9D5-2EEB-38F6038D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s New Roman"/>
              </a:rPr>
              <a:t>NeighShrink</a:t>
            </a:r>
            <a:endParaRPr lang="zh-CN" altLang="en-US" dirty="0">
              <a:latin typeface="Timess New Roman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0D5DBC-8127-5C91-74D3-CA513412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s New Roman"/>
              </a:rPr>
              <a:t>SureShrink</a:t>
            </a:r>
            <a:r>
              <a:rPr lang="en-US" altLang="zh-CN" dirty="0">
                <a:latin typeface="Timess New Roman"/>
              </a:rPr>
              <a:t> shrinks coefficients term by term, but we</a:t>
            </a:r>
            <a:r>
              <a:rPr lang="zh-CN" altLang="en-US" dirty="0">
                <a:latin typeface="Timess New Roman"/>
              </a:rPr>
              <a:t> </a:t>
            </a:r>
            <a:r>
              <a:rPr lang="en-US" altLang="zh-CN" dirty="0">
                <a:latin typeface="Timess New Roman"/>
              </a:rPr>
              <a:t>can instead incorporate intra-level neighboring information to the thresholding of pixel of current interest.</a:t>
            </a:r>
          </a:p>
          <a:p>
            <a:r>
              <a:rPr lang="en-US" altLang="zh-CN" dirty="0">
                <a:latin typeface="Timess New Roman"/>
              </a:rPr>
              <a:t>Based on the observation that in a detail </a:t>
            </a:r>
            <a:r>
              <a:rPr lang="en-US" altLang="zh-CN" dirty="0" err="1">
                <a:latin typeface="Timess New Roman"/>
              </a:rPr>
              <a:t>subband</a:t>
            </a:r>
            <a:r>
              <a:rPr lang="en-US" altLang="zh-CN" dirty="0">
                <a:latin typeface="Timess New Roman"/>
              </a:rPr>
              <a:t>, if a coefficient is surrounded by large coefficients, then it is more likely coming from the high-frequency features of the image: edges and contours.</a:t>
            </a:r>
          </a:p>
          <a:p>
            <a:r>
              <a:rPr lang="en-US" altLang="zh-CN" dirty="0">
                <a:latin typeface="Timess New Roman"/>
              </a:rPr>
              <a:t>Uses the universal threshold proposed by Donoho as the initial threshold, and adjust it according to the sum of squares of the coefficients in the </a:t>
            </a:r>
            <a:r>
              <a:rPr lang="en-US" altLang="zh-CN" dirty="0" err="1">
                <a:latin typeface="Timess New Roman"/>
              </a:rPr>
              <a:t>neighbour</a:t>
            </a:r>
            <a:r>
              <a:rPr lang="en-US" altLang="zh-CN" dirty="0">
                <a:latin typeface="Timess New Roman"/>
              </a:rPr>
              <a:t> -&gt; large neighboring values, less shrinkage.</a:t>
            </a:r>
          </a:p>
          <a:p>
            <a:endParaRPr lang="zh-CN" altLang="en-US" dirty="0">
              <a:latin typeface="Times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91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1A9AA-F5C9-CEA7-937B-1095AD06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Shrink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1194F-C0F5-D349-C873-A3FF7EA4B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77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68BA4-EE78-0531-F9C1-9CA2B5F3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8773C-7498-2398-C02F-3BFD47E57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 only considered step 2. What about step 1&amp;3?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other transforms that better represent critical features of the image.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11E63-3DB2-C70F-B6A3-4181FB3A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wavelet transform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B2F9B5-9AB3-B42D-C15E-0B8CF9E9A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idea is to mimic the Fourier basis: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complex-valued scaling function and wavelet function instead: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(approximately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 of phase)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carefully designed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𝑊𝑇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have compact supported wavelets and (approx.) shift-invariance and better directionality.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Typically implemented as “dual tree” FB structure (1-D) -&gt; 2x expansive than critically sampled DWT.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B2F9B5-9AB3-B42D-C15E-0B8CF9E9A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6D08D9-6EE8-09E7-75C6-D39821C2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263" y="6237923"/>
            <a:ext cx="11101251" cy="365125"/>
          </a:xfrm>
        </p:spPr>
        <p:txBody>
          <a:bodyPr/>
          <a:lstStyle/>
          <a:p>
            <a:pPr algn="just"/>
            <a:r>
              <a:rPr lang="en-US" altLang="zh-CN" dirty="0"/>
              <a:t>1 I. W. </a:t>
            </a:r>
            <a:r>
              <a:rPr lang="en-US" altLang="zh-CN" dirty="0" err="1"/>
              <a:t>Selesnick</a:t>
            </a:r>
            <a:r>
              <a:rPr lang="en-US" altLang="zh-CN" dirty="0"/>
              <a:t>, R. G. </a:t>
            </a:r>
            <a:r>
              <a:rPr lang="en-US" altLang="zh-CN" dirty="0" err="1"/>
              <a:t>Baraniuk</a:t>
            </a:r>
            <a:r>
              <a:rPr lang="en-US" altLang="zh-CN" dirty="0"/>
              <a:t> and N. C. Kingsbury, "The dual-tree complex wavelet transform," in IEEE Signal Processing Magazine, vol. 22, no. 6, pp. 123-151, Nov. 2005, </a:t>
            </a:r>
            <a:r>
              <a:rPr lang="en-US" altLang="zh-CN" dirty="0" err="1"/>
              <a:t>doi</a:t>
            </a:r>
            <a:r>
              <a:rPr lang="en-US" altLang="zh-CN" dirty="0"/>
              <a:t>: 10.1109/MSP.2005.1550194.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98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</TotalTime>
  <Words>1199</Words>
  <Application>Microsoft Office PowerPoint</Application>
  <PresentationFormat>宽屏</PresentationFormat>
  <Paragraphs>117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Timess New Roman</vt:lpstr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Complex Wavelet Transform based Denoising</vt:lpstr>
      <vt:lpstr>Noise model:</vt:lpstr>
      <vt:lpstr>Typical wavelet denoising procedure</vt:lpstr>
      <vt:lpstr>PowerPoint 演示文稿</vt:lpstr>
      <vt:lpstr>SureShrink</vt:lpstr>
      <vt:lpstr>NeighShrink</vt:lpstr>
      <vt:lpstr>Bivariate Shrink</vt:lpstr>
      <vt:lpstr>PowerPoint 演示文稿</vt:lpstr>
      <vt:lpstr>Complex wavelet transform1</vt:lpstr>
      <vt:lpstr>PowerPoint 演示文稿</vt:lpstr>
      <vt:lpstr>PowerPoint 演示文稿</vt:lpstr>
      <vt:lpstr>PowerPoint 演示文稿</vt:lpstr>
      <vt:lpstr>PowerPoint 演示文稿</vt:lpstr>
      <vt:lpstr> </vt:lpstr>
      <vt:lpstr>Using CWT in BM3D1 </vt:lpstr>
      <vt:lpstr>PowerPoint 演示文稿</vt:lpstr>
      <vt:lpstr>PowerPoint 演示文稿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KuangZheng</dc:creator>
  <cp:lastModifiedBy>ZHENG KUANG</cp:lastModifiedBy>
  <cp:revision>40</cp:revision>
  <dcterms:created xsi:type="dcterms:W3CDTF">2023-08-09T12:44:55Z</dcterms:created>
  <dcterms:modified xsi:type="dcterms:W3CDTF">2024-12-01T00:26:04Z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